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endParaRPr lang="ru-RU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3608" y="5013176"/>
            <a:ext cx="6400800" cy="120168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latin typeface="Gungsuh" panose="02030600000101010101" pitchFamily="18" charset="-127"/>
                <a:ea typeface="Gungsuh" panose="02030600000101010101" pitchFamily="18" charset="-127"/>
                <a:cs typeface="Aharoni" panose="02010803020104030203" pitchFamily="2" charset="-79"/>
              </a:rPr>
              <a:t>Детский сад № 15 «Росинка»</a:t>
            </a:r>
          </a:p>
          <a:p>
            <a:r>
              <a:rPr lang="ru-RU" dirty="0" smtClean="0">
                <a:solidFill>
                  <a:srgbClr val="92D05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2015 год</a:t>
            </a:r>
            <a:endParaRPr lang="ru-RU" dirty="0">
              <a:solidFill>
                <a:srgbClr val="92D050"/>
              </a:solidFill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260648"/>
            <a:ext cx="8928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nstantia" pitchFamily="18" charset="0"/>
              </a:rPr>
              <a:t>Автономное  учреждение «Дошкольное Образовательное учреждение детский сад общеразвивающего вида с приоритетным осуществлением физического развития детей № 15 «Росинка» муниципального образования Ханты-Мансийского автономного округа – Югры  городской округ город Радужный </a:t>
            </a:r>
            <a:endParaRPr lang="ru-RU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1403648" y="1988840"/>
            <a:ext cx="6840760" cy="2232248"/>
          </a:xfrm>
          <a:prstGeom prst="flowChartPunchedTap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Экспериментирование</a:t>
            </a:r>
            <a:r>
              <a:rPr lang="ru-RU" sz="4000" dirty="0">
                <a:latin typeface="Gungsuh" panose="02030600000101010101" pitchFamily="18" charset="-127"/>
                <a:ea typeface="Gungsuh" panose="02030600000101010101" pitchFamily="18" charset="-127"/>
              </a:rPr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56612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100OLYMP\P1220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17" y="856438"/>
            <a:ext cx="3526093" cy="264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DCIM\100OLYMP\P122008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19" y="3707945"/>
            <a:ext cx="3534627" cy="265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DCIM\100OLYMP\P1220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37498"/>
            <a:ext cx="3580746" cy="268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DCIM\100OLYMP\P12200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800708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7904" y="26064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Капли</a:t>
            </a:r>
            <a:r>
              <a:rPr lang="ru-RU" sz="2000" b="1" dirty="0" smtClean="0">
                <a:latin typeface="Georgia" panose="02040502050405020303" pitchFamily="18" charset="0"/>
              </a:rPr>
              <a:t> </a:t>
            </a:r>
            <a:endParaRPr lang="ru-RU" sz="2000" b="1" dirty="0"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34829"/>
            <a:ext cx="9540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С помощью пипетки ребёнок переносит воду из  одного стакана в другой</a:t>
            </a:r>
            <a:endParaRPr lang="ru-RU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93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CIM\100OLYMP\P12200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DCIM\100OLYMP\P1220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29200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Шарики в воде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4248091"/>
            <a:ext cx="3564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Дети с помощью ложки вынимают </a:t>
            </a:r>
            <a:r>
              <a:rPr lang="ru-RU" b="1" dirty="0">
                <a:solidFill>
                  <a:srgbClr val="00B050"/>
                </a:solidFill>
                <a:latin typeface="Georgia" panose="02040502050405020303" pitchFamily="18" charset="0"/>
              </a:rPr>
              <a:t>шарики и пробки </a:t>
            </a:r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из воды и перекладывают их в пустой контейнер без воды.</a:t>
            </a:r>
            <a:endParaRPr lang="ru-RU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2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123728" y="1556792"/>
            <a:ext cx="4680520" cy="22806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Georgia" panose="02040502050405020303" pitchFamily="18" charset="0"/>
              </a:rPr>
              <a:t>за внимание!</a:t>
            </a:r>
            <a:endParaRPr lang="ru-RU" sz="4000" b="1" dirty="0">
              <a:solidFill>
                <a:srgbClr val="FFFF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4869160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Constantia" panose="02030602050306030303" pitchFamily="18" charset="0"/>
              </a:rPr>
              <a:t>Пешкова О.В., воспитатель</a:t>
            </a:r>
          </a:p>
        </p:txBody>
      </p:sp>
    </p:spTree>
    <p:extLst>
      <p:ext uri="{BB962C8B-B14F-4D97-AF65-F5344CB8AC3E}">
        <p14:creationId xmlns:p14="http://schemas.microsoft.com/office/powerpoint/2010/main" val="283593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648072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solidFill>
                  <a:schemeClr val="tx2"/>
                </a:solidFill>
                <a:latin typeface="Gungsuh" panose="02030600000101010101" pitchFamily="18" charset="-127"/>
                <a:ea typeface="Gungsuh" panose="02030600000101010101" pitchFamily="18" charset="-127"/>
              </a:rPr>
              <a:t>Непосредственный контакт ребенка с предметами или материалами, элементарные опыты с ними, позволяют познать их свойства. их качества, возможности, пробуждают любознательность, желание узнать больше, обогащают яркими образами окружающего мира. В ходе опытной деятельности дошкольники учатся наблюдать, размышлять, отвечать на вопросы, устанавливать причинно-следственную связь, соблюдать правила безопасности. </a:t>
            </a:r>
          </a:p>
        </p:txBody>
      </p:sp>
    </p:spTree>
    <p:extLst>
      <p:ext uri="{BB962C8B-B14F-4D97-AF65-F5344CB8AC3E}">
        <p14:creationId xmlns:p14="http://schemas.microsoft.com/office/powerpoint/2010/main" val="3664400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7920880" cy="3729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chemeClr val="tx2"/>
                </a:solidFill>
                <a:latin typeface="Georgia" panose="02040502050405020303" pitchFamily="18" charset="0"/>
                <a:ea typeface="Gungsuh" panose="02030600000101010101" pitchFamily="18" charset="-127"/>
              </a:rPr>
              <a:t>Задачи: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50"/>
                </a:solidFill>
                <a:latin typeface="Georgia" panose="02040502050405020303" pitchFamily="18" charset="0"/>
                <a:ea typeface="Gungsuh" panose="02030600000101010101" pitchFamily="18" charset="-127"/>
              </a:rPr>
              <a:t>* Выявить </a:t>
            </a:r>
            <a:r>
              <a:rPr lang="ru-RU" sz="2000" b="1" dirty="0">
                <a:solidFill>
                  <a:srgbClr val="00B050"/>
                </a:solidFill>
                <a:latin typeface="Georgia" panose="02040502050405020303" pitchFamily="18" charset="0"/>
                <a:ea typeface="Gungsuh" panose="02030600000101010101" pitchFamily="18" charset="-127"/>
              </a:rPr>
              <a:t>значение детского экспериментирования в системе воспитания детей.</a:t>
            </a:r>
            <a:br>
              <a:rPr lang="ru-RU" sz="2000" b="1" dirty="0">
                <a:solidFill>
                  <a:srgbClr val="00B050"/>
                </a:solidFill>
                <a:latin typeface="Georgia" panose="02040502050405020303" pitchFamily="18" charset="0"/>
                <a:ea typeface="Gungsuh" panose="02030600000101010101" pitchFamily="18" charset="-127"/>
              </a:rPr>
            </a:br>
            <a:r>
              <a:rPr lang="ru-RU" sz="2000" b="1" dirty="0" smtClean="0">
                <a:solidFill>
                  <a:srgbClr val="00B050"/>
                </a:solidFill>
                <a:latin typeface="Georgia" panose="02040502050405020303" pitchFamily="18" charset="0"/>
                <a:ea typeface="Gungsuh" panose="02030600000101010101" pitchFamily="18" charset="-127"/>
              </a:rPr>
              <a:t>* Расширять </a:t>
            </a:r>
            <a:r>
              <a:rPr lang="ru-RU" sz="2000" b="1" dirty="0">
                <a:solidFill>
                  <a:srgbClr val="00B050"/>
                </a:solidFill>
                <a:latin typeface="Georgia" panose="02040502050405020303" pitchFamily="18" charset="0"/>
                <a:ea typeface="Gungsuh" panose="02030600000101010101" pitchFamily="18" charset="-127"/>
              </a:rPr>
              <a:t>представления детей о </a:t>
            </a:r>
            <a:r>
              <a:rPr lang="ru-RU" sz="2000" b="1" dirty="0" smtClean="0">
                <a:solidFill>
                  <a:srgbClr val="00B050"/>
                </a:solidFill>
                <a:latin typeface="Georgia" panose="02040502050405020303" pitchFamily="18" charset="0"/>
                <a:ea typeface="Gungsuh" panose="02030600000101010101" pitchFamily="18" charset="-127"/>
              </a:rPr>
              <a:t>свойствах воды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B050"/>
                </a:solidFill>
                <a:latin typeface="Georgia" panose="02040502050405020303" pitchFamily="18" charset="0"/>
                <a:ea typeface="Gungsuh" panose="02030600000101010101" pitchFamily="18" charset="-127"/>
              </a:rPr>
              <a:t>* Развитие </a:t>
            </a:r>
            <a:r>
              <a:rPr lang="ru-RU" sz="2000" b="1" dirty="0">
                <a:solidFill>
                  <a:srgbClr val="00B050"/>
                </a:solidFill>
                <a:latin typeface="Georgia" panose="02040502050405020303" pitchFamily="18" charset="0"/>
                <a:ea typeface="Gungsuh" panose="02030600000101010101" pitchFamily="18" charset="-127"/>
              </a:rPr>
              <a:t>познавательно-исследовательской и продуктивной деятельности.</a:t>
            </a:r>
            <a:br>
              <a:rPr lang="ru-RU" sz="2000" b="1" dirty="0">
                <a:solidFill>
                  <a:srgbClr val="00B050"/>
                </a:solidFill>
                <a:latin typeface="Georgia" panose="02040502050405020303" pitchFamily="18" charset="0"/>
                <a:ea typeface="Gungsuh" panose="02030600000101010101" pitchFamily="18" charset="-127"/>
              </a:rPr>
            </a:br>
            <a:r>
              <a:rPr lang="ru-RU" sz="2000" b="1" dirty="0" smtClean="0">
                <a:solidFill>
                  <a:srgbClr val="00B050"/>
                </a:solidFill>
                <a:latin typeface="Georgia" panose="02040502050405020303" pitchFamily="18" charset="0"/>
                <a:ea typeface="Gungsuh" panose="02030600000101010101" pitchFamily="18" charset="-127"/>
              </a:rPr>
              <a:t>* Формирование </a:t>
            </a:r>
            <a:r>
              <a:rPr lang="ru-RU" sz="2000" b="1" dirty="0">
                <a:solidFill>
                  <a:srgbClr val="00B050"/>
                </a:solidFill>
                <a:latin typeface="Georgia" panose="02040502050405020303" pitchFamily="18" charset="0"/>
                <a:ea typeface="Gungsuh" panose="02030600000101010101" pitchFamily="18" charset="-127"/>
              </a:rPr>
              <a:t>целостной картины мира, расширение кругозора детей.</a:t>
            </a:r>
          </a:p>
        </p:txBody>
      </p:sp>
    </p:spTree>
    <p:extLst>
      <p:ext uri="{BB962C8B-B14F-4D97-AF65-F5344CB8AC3E}">
        <p14:creationId xmlns:p14="http://schemas.microsoft.com/office/powerpoint/2010/main" val="1282602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332656"/>
            <a:ext cx="3409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Georgia" panose="02040502050405020303" pitchFamily="18" charset="0"/>
                <a:ea typeface="Gungsuh" panose="02030600000101010101" pitchFamily="18" charset="-127"/>
              </a:rPr>
              <a:t>Реактивный шарик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  <a:ea typeface="Gungsuh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0" y="4149080"/>
            <a:ext cx="69847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Предложите детям надуть воздушный шар и отпустить его, обратите внимание на траекторию и длительность полёта. Дети делают вывод, что для того чтобы шарик летел дольше, надо его больше надуть, т.к. воздух , вырываясь из шарика, заставляет его двигаться в противоположную сторону.</a:t>
            </a:r>
            <a:endParaRPr lang="ru-RU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pic>
        <p:nvPicPr>
          <p:cNvPr id="1028" name="Picture 4" descr="F:\DCIM\100OLYMP\P12200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1" y="980728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F:\DCIM\100OLYMP\P12200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75" y="894239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:\DCIM\100OLYMP\P12200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169" y="1484784"/>
            <a:ext cx="221782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266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DCIM\100OLYMP\P122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44" y="620688"/>
            <a:ext cx="3504389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DCIM\100OLYMP\P12200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649" y="620689"/>
            <a:ext cx="3528735" cy="264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DCIM\100OLYMP\P1220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77" y="4075331"/>
            <a:ext cx="3072343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144" y="3429000"/>
            <a:ext cx="350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Сеем пшено через сито – не просеивается</a:t>
            </a:r>
            <a:endParaRPr lang="ru-RU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9649" y="3499677"/>
            <a:ext cx="403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А манная крупа – просевается </a:t>
            </a:r>
            <a:endParaRPr lang="ru-RU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4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OLYMP\P12200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47695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517232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Сухой стакан  и  стакан с капельками воды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3808" y="33265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Свойства  воды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53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DCIM\100OLYMP\P12200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508856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824" y="33265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Свойства  воды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5373216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Georgia" panose="02040502050405020303" pitchFamily="18" charset="0"/>
              </a:rPr>
              <a:t>Воду  можно наливать, выливать, переливать</a:t>
            </a:r>
            <a:endParaRPr lang="ru-RU" b="1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932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0OLYMP\P1220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DCIM\100OLYMP\P12200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5040560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808" y="332656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Сквозь сито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437112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Стаканом можно набрать воду,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а из сита вода вытекает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747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00OLYMP\P122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14754"/>
            <a:ext cx="3624402" cy="27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DCIM\100OLYMP\P1220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214755"/>
            <a:ext cx="3624403" cy="27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95769" y="364014"/>
            <a:ext cx="3516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Georgia" panose="02040502050405020303" pitchFamily="18" charset="0"/>
              </a:rPr>
              <a:t>Поплывёт или утонет</a:t>
            </a:r>
            <a:endParaRPr lang="ru-RU" sz="2000" b="1" dirty="0">
              <a:solidFill>
                <a:schemeClr val="tx2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365104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Перед детьми тазик с водой. В руках у детей  - морская ракушка, шарик, пробка, игрушка. Утонула ракушка. Шарик, пробка, игрушка – плавают.</a:t>
            </a:r>
            <a:endParaRPr lang="ru-RU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26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145</TotalTime>
  <Words>282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Экспериментирование </dc:title>
  <dc:creator>Ольга Васильевна</dc:creator>
  <cp:lastModifiedBy>Ольга Васильевна</cp:lastModifiedBy>
  <cp:revision>16</cp:revision>
  <dcterms:created xsi:type="dcterms:W3CDTF">2015-01-22T12:28:42Z</dcterms:created>
  <dcterms:modified xsi:type="dcterms:W3CDTF">2015-01-22T15:04:48Z</dcterms:modified>
</cp:coreProperties>
</file>